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58" r:id="rId5"/>
    <p:sldId id="259" r:id="rId6"/>
    <p:sldId id="261" r:id="rId7"/>
    <p:sldId id="270" r:id="rId8"/>
    <p:sldId id="269" r:id="rId9"/>
    <p:sldId id="262" r:id="rId10"/>
    <p:sldId id="264" r:id="rId11"/>
    <p:sldId id="268" r:id="rId12"/>
    <p:sldId id="263" r:id="rId13"/>
    <p:sldId id="265" r:id="rId14"/>
    <p:sldId id="266" r:id="rId15"/>
    <p:sldId id="267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FEBF4-C4C3-4959-A69A-C01395C13D42}" type="datetimeFigureOut">
              <a:rPr lang="en-US" smtClean="0"/>
              <a:t>6/17/2010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31E40-8441-4D23-805E-A63835DAEA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31E40-8441-4D23-805E-A63835DAEA8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31E40-8441-4D23-805E-A63835DAEA85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31E40-8441-4D23-805E-A63835DAEA85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31E40-8441-4D23-805E-A63835DAEA85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31E40-8441-4D23-805E-A63835DAEA85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31E40-8441-4D23-805E-A63835DAEA85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31E40-8441-4D23-805E-A63835DAEA85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31E40-8441-4D23-805E-A63835DAEA85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31E40-8441-4D23-805E-A63835DAEA8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31E40-8441-4D23-805E-A63835DAEA85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31E40-8441-4D23-805E-A63835DAEA85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31E40-8441-4D23-805E-A63835DAEA85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31E40-8441-4D23-805E-A63835DAEA85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31E40-8441-4D23-805E-A63835DAEA85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31E40-8441-4D23-805E-A63835DAEA85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31E40-8441-4D23-805E-A63835DAEA85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6BD9-3D55-4DCE-A909-9660610C7387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56D1-B755-4D27-B689-6D48EE26F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6BD9-3D55-4DCE-A909-9660610C7387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56D1-B755-4D27-B689-6D48EE26F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6BD9-3D55-4DCE-A909-9660610C7387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56D1-B755-4D27-B689-6D48EE26F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6BD9-3D55-4DCE-A909-9660610C7387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56D1-B755-4D27-B689-6D48EE26F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6BD9-3D55-4DCE-A909-9660610C7387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56D1-B755-4D27-B689-6D48EE26F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6BD9-3D55-4DCE-A909-9660610C7387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56D1-B755-4D27-B689-6D48EE26F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6BD9-3D55-4DCE-A909-9660610C7387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56D1-B755-4D27-B689-6D48EE26F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6BD9-3D55-4DCE-A909-9660610C7387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56D1-B755-4D27-B689-6D48EE26F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6BD9-3D55-4DCE-A909-9660610C7387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56D1-B755-4D27-B689-6D48EE26F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6BD9-3D55-4DCE-A909-9660610C7387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56D1-B755-4D27-B689-6D48EE26F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6BD9-3D55-4DCE-A909-9660610C7387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A56D1-B755-4D27-B689-6D48EE26F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F6BD9-3D55-4DCE-A909-9660610C7387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A56D1-B755-4D27-B689-6D48EE26F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19200"/>
            <a:ext cx="7924800" cy="2381251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2010 </a:t>
            </a:r>
            <a:r>
              <a:rPr lang="en-US" sz="3600" b="1" dirty="0" smtClean="0"/>
              <a:t>Alaska Marine </a:t>
            </a:r>
            <a:r>
              <a:rPr lang="en-US" sz="3600" b="1" dirty="0"/>
              <a:t>Science Symposium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Ocean Acidification Adaptation, Research and Communication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Workshop Overview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18 January 2010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0900-1200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Leading to New Science Tools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057400"/>
            <a:ext cx="2909183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… and Management Theory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Salm</a:t>
            </a:r>
            <a:r>
              <a:rPr lang="en-US" sz="2000" dirty="0" smtClean="0"/>
              <a:t> et al 2009. Coral Reefs and Climate Change: Science and Management, Coastal and Estuarine Studies 61: 207-222.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8076" y="1920875"/>
            <a:ext cx="2938848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Managing Mangroves for Resilience</a:t>
            </a:r>
            <a:br>
              <a:rPr lang="en-US" dirty="0" smtClean="0"/>
            </a:br>
            <a:r>
              <a:rPr lang="en-US" dirty="0" smtClean="0"/>
              <a:t>to Climate Change: 10 Strategies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153400" cy="487680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1600" dirty="0" smtClean="0"/>
              <a:t>1) 	Apply risk-spreading strategies to address the uncertainties of climate change.</a:t>
            </a:r>
          </a:p>
          <a:p>
            <a:pPr marL="514350" indent="-514350">
              <a:buAutoNum type="arabicParenR" startAt="2"/>
            </a:pPr>
            <a:r>
              <a:rPr lang="en-US" sz="1600" dirty="0" smtClean="0"/>
              <a:t>Identify and protect critical areas that are naturally positioned to survive climate change.</a:t>
            </a:r>
          </a:p>
          <a:p>
            <a:pPr marL="514350" indent="-514350">
              <a:buAutoNum type="arabicParenR" startAt="2"/>
            </a:pPr>
            <a:r>
              <a:rPr lang="en-US" sz="1600" dirty="0" smtClean="0"/>
              <a:t>Manage human stresses on mangroves.</a:t>
            </a:r>
          </a:p>
          <a:p>
            <a:pPr marL="514350" indent="-514350">
              <a:buAutoNum type="arabicParenR" startAt="2"/>
            </a:pPr>
            <a:r>
              <a:rPr lang="en-US" sz="1600" dirty="0" smtClean="0"/>
              <a:t>Establish greenbelts and buffer zones to allow for mangrove migration in response to sea-level rise, and to reduce impacts from adjacent land-use practices.</a:t>
            </a:r>
          </a:p>
          <a:p>
            <a:pPr marL="514350" indent="-514350">
              <a:buAutoNum type="arabicParenR" startAt="2"/>
            </a:pPr>
            <a:r>
              <a:rPr lang="en-US" sz="1600" dirty="0" smtClean="0"/>
              <a:t>Restore degraded areas that have demonstrated resistance or resilience to climate change.</a:t>
            </a:r>
          </a:p>
          <a:p>
            <a:pPr marL="514350" indent="-514350">
              <a:buAutoNum type="arabicParenR" startAt="2"/>
            </a:pPr>
            <a:r>
              <a:rPr lang="en-US" sz="1600" dirty="0" smtClean="0"/>
              <a:t>Understand and preserve connectivity between mangroves and sources of freshwater and sediment, and between mangroves and their associated habitats like coral reefs and </a:t>
            </a:r>
            <a:r>
              <a:rPr lang="en-US" sz="1600" dirty="0" err="1" smtClean="0"/>
              <a:t>seagrasses</a:t>
            </a:r>
            <a:r>
              <a:rPr lang="en-US" sz="1600" dirty="0" smtClean="0"/>
              <a:t>.</a:t>
            </a:r>
          </a:p>
          <a:p>
            <a:pPr marL="514350" indent="-514350">
              <a:buAutoNum type="arabicParenR" startAt="2"/>
            </a:pPr>
            <a:r>
              <a:rPr lang="en-US" sz="1600" dirty="0" smtClean="0"/>
              <a:t> Establish baseline data and monitor the response of mangroves to climate change.</a:t>
            </a:r>
          </a:p>
          <a:p>
            <a:pPr marL="514350" indent="-514350">
              <a:buAutoNum type="arabicParenR" startAt="2"/>
            </a:pPr>
            <a:r>
              <a:rPr lang="en-US" sz="1600" dirty="0" smtClean="0"/>
              <a:t>Implement adaptive strategies to compensate for changes in species ranges and environmental conditions.</a:t>
            </a:r>
          </a:p>
          <a:p>
            <a:pPr marL="514350" indent="-514350">
              <a:buAutoNum type="arabicParenR" startAt="2"/>
            </a:pPr>
            <a:r>
              <a:rPr lang="en-US" sz="1600" dirty="0" smtClean="0"/>
              <a:t>Develop alternative livelihoods for mangrove dependent communities as a means to reduce mangrove destruction.</a:t>
            </a:r>
          </a:p>
          <a:p>
            <a:pPr marL="514350" indent="-514350">
              <a:buAutoNum type="arabicParenR" startAt="2"/>
            </a:pPr>
            <a:r>
              <a:rPr lang="en-US" sz="1600" dirty="0" smtClean="0"/>
              <a:t> Build partnerships with a variety of stakeholders to generate the necessary finances and support to respond to the impacts of climate change.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6324600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http://data.iucn.org/dbtw-wpd/edocs/2006-041.pdf</a:t>
            </a:r>
            <a:endParaRPr lang="en-US" u="sng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Managing Mangroves for Resilience</a:t>
            </a:r>
            <a:br>
              <a:rPr lang="en-US" dirty="0" smtClean="0"/>
            </a:br>
            <a:r>
              <a:rPr lang="en-US" dirty="0" smtClean="0"/>
              <a:t>to Climate Change: 10 Strategies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153400" cy="4876800"/>
          </a:xfrm>
        </p:spPr>
        <p:txBody>
          <a:bodyPr>
            <a:noAutofit/>
          </a:bodyPr>
          <a:lstStyle/>
          <a:p>
            <a:pPr>
              <a:buAutoNum type="alphaLcParenR"/>
            </a:pPr>
            <a:r>
              <a:rPr lang="en-US" sz="1800" dirty="0" smtClean="0"/>
              <a:t>Improve management to reduce human impacts and to maintain </a:t>
            </a:r>
            <a:r>
              <a:rPr lang="en-US" sz="1800" dirty="0" err="1" smtClean="0"/>
              <a:t>seagrasses</a:t>
            </a:r>
            <a:r>
              <a:rPr lang="en-US" sz="1800" dirty="0" smtClean="0"/>
              <a:t> in as healthy a condition as possible and so better able to resist or recover from stresses, including climate change. There is no substitute for effective management and good water quality to enhance </a:t>
            </a:r>
            <a:r>
              <a:rPr lang="en-US" sz="1800" dirty="0" err="1" smtClean="0"/>
              <a:t>seagrass</a:t>
            </a:r>
            <a:r>
              <a:rPr lang="en-US" sz="1800" dirty="0" smtClean="0"/>
              <a:t> resilience.</a:t>
            </a:r>
          </a:p>
          <a:p>
            <a:pPr>
              <a:buAutoNum type="alphaLcParenR"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b) Develop baseline maps of </a:t>
            </a:r>
            <a:r>
              <a:rPr lang="en-US" sz="1800" dirty="0" err="1" smtClean="0"/>
              <a:t>seagrass</a:t>
            </a:r>
            <a:r>
              <a:rPr lang="en-US" sz="1800" dirty="0" smtClean="0"/>
              <a:t> meadows to allow for monitoring of changes in distribution and abundance.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c) Implement monitoring </a:t>
            </a:r>
            <a:r>
              <a:rPr lang="en-US" sz="1800" dirty="0" err="1" smtClean="0"/>
              <a:t>programmes</a:t>
            </a:r>
            <a:r>
              <a:rPr lang="en-US" sz="1800" dirty="0" smtClean="0"/>
              <a:t> (e.g. </a:t>
            </a:r>
            <a:r>
              <a:rPr lang="en-US" sz="1800" dirty="0" err="1" smtClean="0"/>
              <a:t>SeagrassNet</a:t>
            </a:r>
            <a:r>
              <a:rPr lang="en-US" sz="1800" dirty="0" smtClean="0"/>
              <a:t>) that provide feedback on the results of coastal management. If management strategies are not meeting their objectives, they need to be adapted to achieve their goals.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d) Identify and fully protect </a:t>
            </a:r>
            <a:r>
              <a:rPr lang="en-US" sz="1800" dirty="0" err="1" smtClean="0"/>
              <a:t>seagrass</a:t>
            </a:r>
            <a:r>
              <a:rPr lang="en-US" sz="1800" dirty="0" smtClean="0"/>
              <a:t> communities that are at low risk of succumbing to climate change and anthropogenic impacts because these </a:t>
            </a:r>
            <a:r>
              <a:rPr lang="en-US" sz="1800" dirty="0" err="1" smtClean="0"/>
              <a:t>seagrass</a:t>
            </a:r>
            <a:r>
              <a:rPr lang="en-US" sz="1800" dirty="0" smtClean="0"/>
              <a:t> communities will serve as </a:t>
            </a:r>
            <a:r>
              <a:rPr lang="en-US" sz="1800" dirty="0" err="1" smtClean="0"/>
              <a:t>refugia</a:t>
            </a:r>
            <a:r>
              <a:rPr lang="en-US" sz="1800" dirty="0" smtClean="0"/>
              <a:t> to help seed the recovery of damaged areas.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Managing Mangroves for Resilience</a:t>
            </a:r>
            <a:br>
              <a:rPr lang="en-US" dirty="0" smtClean="0"/>
            </a:br>
            <a:r>
              <a:rPr lang="en-US" dirty="0" smtClean="0"/>
              <a:t>to Climate Change: 10 Strategies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153400" cy="4724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200" dirty="0" smtClean="0"/>
              <a:t>e</a:t>
            </a:r>
            <a:r>
              <a:rPr lang="en-US" sz="1800" dirty="0" smtClean="0"/>
              <a:t>) Reduce the risk of any </a:t>
            </a:r>
            <a:r>
              <a:rPr lang="en-US" sz="1800" dirty="0" err="1" smtClean="0"/>
              <a:t>seagrass</a:t>
            </a:r>
            <a:r>
              <a:rPr lang="en-US" sz="1800" dirty="0" smtClean="0"/>
              <a:t> communities being lost as a consequence of climate change impacts by protecting multiple samples of the full range of </a:t>
            </a:r>
            <a:r>
              <a:rPr lang="en-US" sz="1800" dirty="0" err="1" smtClean="0"/>
              <a:t>seagrass</a:t>
            </a:r>
            <a:r>
              <a:rPr lang="en-US" sz="1800" dirty="0" smtClean="0"/>
              <a:t> communities and from a wide geographical range.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f) Identify patterns of connectivity between </a:t>
            </a:r>
            <a:r>
              <a:rPr lang="en-US" sz="1800" dirty="0" err="1" smtClean="0"/>
              <a:t>seagrass</a:t>
            </a:r>
            <a:r>
              <a:rPr lang="en-US" sz="1800" dirty="0" smtClean="0"/>
              <a:t> beds and adjacent habitats, e.g. mangroves and coral reefs, to improve the design of marine protected area networks and allow for ecological linkages and shifts in species distribution.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g) Restore critical </a:t>
            </a:r>
            <a:r>
              <a:rPr lang="en-US" sz="1800" dirty="0" err="1" smtClean="0"/>
              <a:t>seagrass</a:t>
            </a:r>
            <a:r>
              <a:rPr lang="en-US" sz="1800" dirty="0" smtClean="0"/>
              <a:t> areas that are positioned to survive climate change impacts by eliminating the causative agents of their decline.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h) Raise awareness of the value and threats to </a:t>
            </a:r>
            <a:r>
              <a:rPr lang="en-US" sz="1800" dirty="0" err="1" smtClean="0"/>
              <a:t>seagrasses</a:t>
            </a:r>
            <a:r>
              <a:rPr lang="en-US" sz="1800" dirty="0" smtClean="0"/>
              <a:t>, ensuring that coastal zone management or land use policies and plans address potential impacts to </a:t>
            </a:r>
            <a:r>
              <a:rPr lang="en-US" sz="1800" dirty="0" err="1" smtClean="0"/>
              <a:t>seagrasses</a:t>
            </a:r>
            <a:r>
              <a:rPr lang="en-US" sz="1800" dirty="0" smtClean="0"/>
              <a:t> and implement codes of conduct for fishing and boat anchoring to reduce disturbances.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63246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http://data.iucn.org/dbtw-wpd/edocs/2008-024.pdf</a:t>
            </a:r>
            <a:endParaRPr lang="en-US" u="sng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Lots of Emerging Adaptation Guidance</a:t>
            </a:r>
            <a:endParaRPr lang="en-US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759" y="1600200"/>
            <a:ext cx="341548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429000"/>
            <a:ext cx="387096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what are some adaptation principles relevant </a:t>
            </a:r>
            <a:r>
              <a:rPr lang="en-US" smtClean="0"/>
              <a:t>to Alaska?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Brainstorm</a:t>
            </a:r>
          </a:p>
          <a:p>
            <a:r>
              <a:rPr lang="en-US" dirty="0" smtClean="0"/>
              <a:t>Categorize</a:t>
            </a:r>
          </a:p>
          <a:p>
            <a:r>
              <a:rPr lang="en-US" dirty="0" smtClean="0"/>
              <a:t>Recommend next steps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Ian M. Dutton, Alaska SeaLife Center and NPRB, </a:t>
            </a:r>
            <a:endParaRPr lang="en-US" dirty="0" smtClean="0"/>
          </a:p>
          <a:p>
            <a:r>
              <a:rPr lang="en-US" dirty="0" smtClean="0"/>
              <a:t>Jeremy </a:t>
            </a:r>
            <a:r>
              <a:rPr lang="en-US" dirty="0"/>
              <a:t>Mathis, School of Fisheries and Ocean Sciences, UAF SFOS, </a:t>
            </a:r>
            <a:endParaRPr lang="en-US" dirty="0" smtClean="0"/>
          </a:p>
          <a:p>
            <a:r>
              <a:rPr lang="en-US" dirty="0" smtClean="0"/>
              <a:t>Nora </a:t>
            </a:r>
            <a:r>
              <a:rPr lang="en-US" dirty="0"/>
              <a:t>Deans, NPRB + COSEE Alaska, </a:t>
            </a:r>
            <a:endParaRPr lang="en-US" dirty="0" smtClean="0"/>
          </a:p>
          <a:p>
            <a:r>
              <a:rPr lang="en-US" dirty="0" smtClean="0"/>
              <a:t>Marilyn </a:t>
            </a:r>
            <a:r>
              <a:rPr lang="en-US" dirty="0"/>
              <a:t>Sigman, COSEE </a:t>
            </a:r>
            <a:r>
              <a:rPr lang="en-US" dirty="0" smtClean="0"/>
              <a:t>Alaska</a:t>
            </a:r>
          </a:p>
          <a:p>
            <a:r>
              <a:rPr lang="en-US" dirty="0" smtClean="0"/>
              <a:t>Molly McCammon, AOOS + COSEE Alaska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</a:t>
            </a:r>
            <a:r>
              <a:rPr lang="en-US" dirty="0" smtClean="0"/>
              <a:t>rovide AMSS attendees with an overview of current knowledge of Ocean Acidification in the North Pacific</a:t>
            </a:r>
          </a:p>
          <a:p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evelop guidance for:</a:t>
            </a:r>
          </a:p>
          <a:p>
            <a:pPr marL="971550" lvl="1" indent="-514350">
              <a:buAutoNum type="alphaLcPeriod"/>
            </a:pPr>
            <a:r>
              <a:rPr lang="en-US" dirty="0" smtClean="0"/>
              <a:t>Researchers (and research funders) on OA research priorities in Alaska</a:t>
            </a:r>
          </a:p>
          <a:p>
            <a:pPr marL="971550" lvl="1" indent="-514350">
              <a:buAutoNum type="alphaLcPeriod"/>
            </a:pPr>
            <a:r>
              <a:rPr lang="en-US" dirty="0" smtClean="0"/>
              <a:t>Educators on OA communication best practices; and</a:t>
            </a:r>
          </a:p>
          <a:p>
            <a:pPr marL="971550" lvl="1" indent="-514350">
              <a:buAutoNum type="alphaLcPeriod"/>
            </a:pPr>
            <a:r>
              <a:rPr lang="en-US" dirty="0" smtClean="0"/>
              <a:t>Managers and communities on OA adaptation principles and practices to test and learn from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Presentations</a:t>
            </a:r>
            <a:br>
              <a:rPr lang="en-US" dirty="0" smtClean="0"/>
            </a:br>
            <a:r>
              <a:rPr lang="en-US" dirty="0" smtClean="0"/>
              <a:t>0900-0945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Richard Feely, PMEL,  NOAA; Jeremy Mathis, </a:t>
            </a:r>
            <a:r>
              <a:rPr lang="en-US" dirty="0" smtClean="0"/>
              <a:t>UAF-SFOS – 30 </a:t>
            </a:r>
            <a:r>
              <a:rPr lang="en-US" dirty="0" err="1" smtClean="0"/>
              <a:t>mins</a:t>
            </a:r>
            <a:endParaRPr lang="en-US" dirty="0"/>
          </a:p>
          <a:p>
            <a:pPr lvl="1"/>
            <a:r>
              <a:rPr lang="en-US" dirty="0" smtClean="0"/>
              <a:t>Current state of knowledge about OA in North Pacific</a:t>
            </a:r>
          </a:p>
          <a:p>
            <a:endParaRPr lang="en-US" dirty="0"/>
          </a:p>
          <a:p>
            <a:r>
              <a:rPr lang="en-US" dirty="0" smtClean="0"/>
              <a:t>Carin </a:t>
            </a:r>
            <a:r>
              <a:rPr lang="en-US" dirty="0"/>
              <a:t>Bailey Stephens, UAF-SFOS </a:t>
            </a:r>
            <a:r>
              <a:rPr lang="en-US" dirty="0" smtClean="0"/>
              <a:t>– 5 </a:t>
            </a:r>
            <a:r>
              <a:rPr lang="en-US" dirty="0" err="1" smtClean="0"/>
              <a:t>mins</a:t>
            </a:r>
            <a:endParaRPr lang="en-US" dirty="0" smtClean="0"/>
          </a:p>
          <a:p>
            <a:pPr lvl="1"/>
            <a:r>
              <a:rPr lang="en-US" dirty="0" smtClean="0"/>
              <a:t>Communicating OA – initial experiences in Alaska</a:t>
            </a:r>
          </a:p>
          <a:p>
            <a:endParaRPr lang="en-US" dirty="0"/>
          </a:p>
          <a:p>
            <a:r>
              <a:rPr lang="en-US" dirty="0" smtClean="0"/>
              <a:t>Ian Dutton, ASLC and Jeff Short, Oceana – 5 </a:t>
            </a:r>
            <a:r>
              <a:rPr lang="en-US" dirty="0" err="1" smtClean="0"/>
              <a:t>mins</a:t>
            </a:r>
            <a:endParaRPr lang="en-US" dirty="0" smtClean="0"/>
          </a:p>
          <a:p>
            <a:pPr lvl="1"/>
            <a:r>
              <a:rPr lang="en-US" dirty="0" smtClean="0"/>
              <a:t>Adaptation opportunities and directions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Breakout Sessions</a:t>
            </a:r>
            <a:br>
              <a:rPr lang="en-US" dirty="0" smtClean="0"/>
            </a:br>
            <a:r>
              <a:rPr lang="en-US" dirty="0" smtClean="0"/>
              <a:t>0950-1125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priorities – </a:t>
            </a:r>
            <a:r>
              <a:rPr lang="en-US" sz="2000" b="1" dirty="0" smtClean="0"/>
              <a:t>this room</a:t>
            </a:r>
          </a:p>
          <a:p>
            <a:pPr lvl="1"/>
            <a:r>
              <a:rPr lang="en-US" dirty="0" smtClean="0"/>
              <a:t>Jeremy Mathis and Dick Feely</a:t>
            </a:r>
          </a:p>
          <a:p>
            <a:endParaRPr lang="en-US" dirty="0"/>
          </a:p>
          <a:p>
            <a:r>
              <a:rPr lang="en-US" dirty="0" smtClean="0"/>
              <a:t>Adaptation Principles – </a:t>
            </a:r>
            <a:r>
              <a:rPr lang="en-US" sz="2000" b="1" dirty="0" smtClean="0"/>
              <a:t>Club Room 1 (10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floor)</a:t>
            </a:r>
          </a:p>
          <a:p>
            <a:pPr lvl="1"/>
            <a:r>
              <a:rPr lang="en-US" dirty="0" smtClean="0"/>
              <a:t>Ian Dutton and Jeff Short</a:t>
            </a:r>
          </a:p>
          <a:p>
            <a:endParaRPr lang="en-US" dirty="0"/>
          </a:p>
          <a:p>
            <a:r>
              <a:rPr lang="en-US" dirty="0" smtClean="0"/>
              <a:t>Communication - </a:t>
            </a:r>
            <a:r>
              <a:rPr lang="en-US" sz="2000" b="1" dirty="0" smtClean="0"/>
              <a:t>Club Room 2 (10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floor)</a:t>
            </a:r>
            <a:endParaRPr lang="en-US" sz="2000" dirty="0" smtClean="0"/>
          </a:p>
          <a:p>
            <a:pPr lvl="1"/>
            <a:r>
              <a:rPr lang="en-US" dirty="0" smtClean="0"/>
              <a:t>Carin Bailey Stephens and Marilyn Sigman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Plenary Reporting (this room)</a:t>
            </a:r>
            <a:br>
              <a:rPr lang="en-US" dirty="0" smtClean="0"/>
            </a:br>
            <a:r>
              <a:rPr lang="en-US" dirty="0" smtClean="0"/>
              <a:t>1130-1200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</a:t>
            </a:r>
            <a:r>
              <a:rPr lang="en-US" dirty="0" err="1" smtClean="0"/>
              <a:t>mins</a:t>
            </a:r>
            <a:r>
              <a:rPr lang="en-US" dirty="0" smtClean="0"/>
              <a:t> from each break out</a:t>
            </a:r>
          </a:p>
          <a:p>
            <a:endParaRPr lang="en-US" dirty="0" smtClean="0"/>
          </a:p>
          <a:p>
            <a:r>
              <a:rPr lang="en-US" dirty="0" smtClean="0"/>
              <a:t>Group Q+A</a:t>
            </a:r>
          </a:p>
          <a:p>
            <a:endParaRPr lang="en-US" dirty="0"/>
          </a:p>
          <a:p>
            <a:r>
              <a:rPr lang="en-US" dirty="0" smtClean="0"/>
              <a:t>Overview of next steps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roduction and posting of workshop report</a:t>
            </a:r>
          </a:p>
          <a:p>
            <a:pPr lvl="1"/>
            <a:r>
              <a:rPr lang="en-US" dirty="0" smtClean="0"/>
              <a:t>Formation of discussion group within COSEE?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 Session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 – a general </a:t>
            </a:r>
            <a:r>
              <a:rPr lang="en-US" dirty="0" err="1" smtClean="0"/>
              <a:t>defintion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0600" y="2895600"/>
            <a:ext cx="708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Adaptation: Adjustment in natural or human systems in response to actual or expected climatic changes or their impacts, so as to reduce harm or exploit beneficial opportunities.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IUCN Resilience Series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209800"/>
            <a:ext cx="248674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362200"/>
            <a:ext cx="2477487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2362200"/>
            <a:ext cx="2415074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653</Words>
  <Application>Microsoft Office PowerPoint</Application>
  <PresentationFormat>On-screen Show (4:3)</PresentationFormat>
  <Paragraphs>101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2010 Alaska Marine Science Symposium Ocean Acidification Adaptation, Research and Communication  </vt:lpstr>
      <vt:lpstr>Conveners</vt:lpstr>
      <vt:lpstr>Objectives</vt:lpstr>
      <vt:lpstr>Overview Presentations 0900-0945</vt:lpstr>
      <vt:lpstr>Breakout Sessions 0950-1125</vt:lpstr>
      <vt:lpstr>Plenary Reporting (this room) 1130-1200</vt:lpstr>
      <vt:lpstr>Adaptation Session</vt:lpstr>
      <vt:lpstr>Adaptation – a general defintion</vt:lpstr>
      <vt:lpstr>IUCN Resilience Series</vt:lpstr>
      <vt:lpstr>Leading to New Science Tools</vt:lpstr>
      <vt:lpstr>… and Management Theory</vt:lpstr>
      <vt:lpstr>Managing Mangroves for Resilience to Climate Change: 10 Strategies </vt:lpstr>
      <vt:lpstr>Managing Mangroves for Resilience to Climate Change: 10 Strategies </vt:lpstr>
      <vt:lpstr>Managing Mangroves for Resilience to Climate Change: 10 Strategies </vt:lpstr>
      <vt:lpstr>Lots of Emerging Adaptation Guidance</vt:lpstr>
      <vt:lpstr>So what are some adaptation principles relevant to Alaska?</vt:lpstr>
    </vt:vector>
  </TitlesOfParts>
  <Company>ASLC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 Alaska Marine Science Symposium Ocean Acidification Adaptation, Research and Communication</dc:title>
  <dc:creator>Ian Dutton</dc:creator>
  <cp:lastModifiedBy>Marilyn Sigman</cp:lastModifiedBy>
  <cp:revision>30</cp:revision>
  <dcterms:created xsi:type="dcterms:W3CDTF">2010-01-15T00:25:25Z</dcterms:created>
  <dcterms:modified xsi:type="dcterms:W3CDTF">2010-06-17T20:51:44Z</dcterms:modified>
</cp:coreProperties>
</file>